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0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611640" y="1196640"/>
            <a:ext cx="7848000" cy="295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en-GB" sz="4000" spc="-1" strike="noStrike">
                <a:solidFill>
                  <a:srgbClr val="4f81bd"/>
                </a:solidFill>
                <a:latin typeface="Avenir LT Std 95 Black"/>
              </a:rPr>
              <a:t> </a:t>
            </a:r>
            <a:br/>
            <a:br/>
            <a:br/>
            <a:br/>
            <a:r>
              <a:rPr b="1" lang="en-GB" sz="4000" spc="-1" strike="noStrike">
                <a:solidFill>
                  <a:srgbClr val="4f81bd"/>
                </a:solidFill>
                <a:latin typeface="Avenir LT Std 55 Roman"/>
              </a:rPr>
              <a:t>An evolutionary theory for the spatial dynamics of urban systems worldwide</a:t>
            </a:r>
            <a:br/>
            <a:br/>
            <a:br/>
            <a:br/>
            <a:br/>
            <a:r>
              <a:rPr b="1" lang="en-GB" sz="2700" spc="-1" strike="noStrike">
                <a:solidFill>
                  <a:srgbClr val="4f81bd"/>
                </a:solidFill>
                <a:latin typeface="Avenir LT Std 55 Roman"/>
              </a:rPr>
              <a:t>Juste Raimbault, Eric Denis et Denise Pumain</a:t>
            </a:r>
            <a:br/>
            <a:r>
              <a:rPr b="1" lang="en-GB" sz="2700" spc="-1" strike="noStrike">
                <a:solidFill>
                  <a:srgbClr val="4f81bd"/>
                </a:solidFill>
                <a:latin typeface="Avenir LT Std 55 Roman"/>
              </a:rPr>
              <a:t>UMR Géographie-cités, Paris, France</a:t>
            </a:r>
            <a:br/>
            <a:br/>
            <a:r>
              <a:rPr b="1" i="1" lang="en-GB" sz="2200" spc="-1" strike="noStrike">
                <a:solidFill>
                  <a:srgbClr val="4f81bd"/>
                </a:solidFill>
                <a:latin typeface="Avenir LT Std 55 Roman"/>
              </a:rPr>
              <a:t>ECTQG 2019, Mondorf, Luxembourg, September 5-9</a:t>
            </a:r>
            <a:endParaRPr b="0" lang="en-GB" sz="22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288000" y="972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en-GB" sz="3200" spc="-1" strike="noStrike">
                <a:solidFill>
                  <a:srgbClr val="4f81bd"/>
                </a:solidFill>
                <a:latin typeface="Avenir LT Std 65 Medium"/>
                <a:ea typeface="Arial"/>
              </a:rPr>
              <a:t>Linking urban growth and built-up area growth</a:t>
            </a:r>
            <a:endParaRPr b="0" lang="en-GB" sz="3200" spc="-1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sp>
        <p:nvSpPr>
          <p:cNvPr id="63" name="TextShape 2"/>
          <p:cNvSpPr txBox="1"/>
          <p:nvPr/>
        </p:nvSpPr>
        <p:spPr>
          <a:xfrm>
            <a:off x="288000" y="5976000"/>
            <a:ext cx="8280000" cy="86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Geographical structure in the relation between population growth and built-up area growth</a:t>
            </a:r>
            <a:endParaRPr b="0" lang="en-GB" sz="20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753840" y="1157400"/>
            <a:ext cx="7166160" cy="4746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288000" y="972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en-GB" sz="3200" spc="-1" strike="noStrike">
                <a:solidFill>
                  <a:srgbClr val="4f81bd"/>
                </a:solidFill>
                <a:latin typeface="Avenir LT Std 65 Medium"/>
                <a:ea typeface="Arial"/>
              </a:rPr>
              <a:t>Evolution of scaling  exponents</a:t>
            </a:r>
            <a:endParaRPr b="0" lang="en-GB" sz="3200" spc="-1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sp>
        <p:nvSpPr>
          <p:cNvPr id="66" name="TextShape 2"/>
          <p:cNvSpPr txBox="1"/>
          <p:nvPr/>
        </p:nvSpPr>
        <p:spPr>
          <a:xfrm>
            <a:off x="576000" y="6408000"/>
            <a:ext cx="5673240" cy="344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All indicators are stable in their confidence range</a:t>
            </a:r>
            <a:endParaRPr b="0" lang="en-GB" sz="20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160920" y="1728000"/>
            <a:ext cx="4335840" cy="3816000"/>
          </a:xfrm>
          <a:prstGeom prst="rect">
            <a:avLst/>
          </a:prstGeom>
          <a:ln>
            <a:noFill/>
          </a:ln>
        </p:spPr>
      </p:pic>
      <p:pic>
        <p:nvPicPr>
          <p:cNvPr id="68" name="" descr=""/>
          <p:cNvPicPr/>
          <p:nvPr/>
        </p:nvPicPr>
        <p:blipFill>
          <a:blip r:embed="rId2"/>
          <a:stretch/>
        </p:blipFill>
        <p:spPr>
          <a:xfrm>
            <a:off x="4563000" y="1656000"/>
            <a:ext cx="4581000" cy="4032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ustomShape 1"/>
          <p:cNvSpPr/>
          <p:nvPr/>
        </p:nvSpPr>
        <p:spPr>
          <a:xfrm>
            <a:off x="288000" y="972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en-GB" sz="3200" spc="-1" strike="noStrike">
                <a:solidFill>
                  <a:srgbClr val="4f81bd"/>
                </a:solidFill>
                <a:latin typeface="Avenir LT Std 65 Medium"/>
                <a:ea typeface="Arial"/>
              </a:rPr>
              <a:t>Summary of scaling  exponents</a:t>
            </a:r>
            <a:endParaRPr b="0" lang="en-GB" sz="3200" spc="-1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360" y="1387080"/>
            <a:ext cx="9143640" cy="2788920"/>
          </a:xfrm>
          <a:prstGeom prst="rect">
            <a:avLst/>
          </a:prstGeom>
          <a:ln>
            <a:noFill/>
          </a:ln>
        </p:spPr>
      </p:pic>
      <p:sp>
        <p:nvSpPr>
          <p:cNvPr id="71" name="TextShape 2"/>
          <p:cNvSpPr txBox="1"/>
          <p:nvPr/>
        </p:nvSpPr>
        <p:spPr>
          <a:xfrm>
            <a:off x="288000" y="4728600"/>
            <a:ext cx="8064000" cy="599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→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more general, more or less consistent study of scaling (“basic” indicators but on consistent and global geographical areas)</a:t>
            </a:r>
            <a:endParaRPr b="0" lang="en-GB" sz="20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288000" y="972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en-GB" sz="3200" spc="-1" strike="noStrike">
                <a:solidFill>
                  <a:srgbClr val="4f81bd"/>
                </a:solidFill>
                <a:latin typeface="Avenir LT Std 65 Medium"/>
                <a:ea typeface="Arial"/>
              </a:rPr>
              <a:t>Dynamical models of urban growth</a:t>
            </a:r>
            <a:endParaRPr b="0" lang="en-GB" sz="3200" spc="-1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sp>
        <p:nvSpPr>
          <p:cNvPr id="73" name="TextShape 2"/>
          <p:cNvSpPr txBox="1"/>
          <p:nvPr/>
        </p:nvSpPr>
        <p:spPr>
          <a:xfrm>
            <a:off x="440280" y="1455120"/>
            <a:ext cx="7047720" cy="344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i="1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Testing interaction-based dynamical models for urban growth</a:t>
            </a:r>
            <a:endParaRPr b="0" lang="en-GB" sz="20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4" name="TextShape 3"/>
          <p:cNvSpPr txBox="1"/>
          <p:nvPr/>
        </p:nvSpPr>
        <p:spPr>
          <a:xfrm>
            <a:off x="576000" y="2304000"/>
            <a:ext cx="8064000" cy="2808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500" spc="-1" strike="noStrike">
                <a:solidFill>
                  <a:srgbClr val="000000"/>
                </a:solidFill>
                <a:latin typeface="Arial"/>
              </a:rPr>
              <a:t>The Favaro-Pumain model for the diffusion of innovation [Favaro and Pumain, 2011]</a:t>
            </a:r>
            <a:endParaRPr b="0" lang="en-GB" sz="25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500" spc="-1" strike="noStrike">
                <a:solidFill>
                  <a:srgbClr val="000000"/>
                </a:solidFill>
                <a:latin typeface="Arial"/>
              </a:rPr>
              <a:t>The Marius model family based on economic exchanges [Cottineau, 2014]</a:t>
            </a:r>
            <a:endParaRPr b="0" lang="en-GB" sz="25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500" spc="-1" strike="noStrike">
                <a:solidFill>
                  <a:srgbClr val="000000"/>
                </a:solidFill>
                <a:latin typeface="Arial"/>
              </a:rPr>
              <a:t>An interaction model including physical transportation networks [Raimbault, 2018]</a:t>
            </a:r>
            <a:endParaRPr b="0" lang="en-GB" sz="25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ustomShape 1"/>
          <p:cNvSpPr/>
          <p:nvPr/>
        </p:nvSpPr>
        <p:spPr>
          <a:xfrm>
            <a:off x="288000" y="972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en-GB" sz="3200" spc="-1" strike="noStrike">
                <a:solidFill>
                  <a:srgbClr val="4f81bd"/>
                </a:solidFill>
                <a:latin typeface="Avenir LT Std 65 Medium"/>
                <a:ea typeface="Arial"/>
              </a:rPr>
              <a:t>Calibration of dynamical models on regional systems</a:t>
            </a:r>
            <a:endParaRPr b="0" lang="en-GB" sz="3200" spc="-1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288000" y="1080720"/>
            <a:ext cx="8666280" cy="577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288000" y="9720"/>
            <a:ext cx="885600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en-GB" sz="3200" spc="-1" strike="noStrike">
                <a:solidFill>
                  <a:srgbClr val="4f81bd"/>
                </a:solidFill>
                <a:latin typeface="Avenir LT Std 65 Medium"/>
                <a:ea typeface="Arial"/>
              </a:rPr>
              <a:t>Indian urban system: direct interactions</a:t>
            </a:r>
            <a:endParaRPr b="0" lang="en-GB" sz="3200" spc="-1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1001520" y="1257840"/>
            <a:ext cx="6846480" cy="5600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288000" y="9720"/>
            <a:ext cx="885600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en-GB" sz="3200" spc="-1" strike="noStrike">
                <a:solidFill>
                  <a:srgbClr val="4f81bd"/>
                </a:solidFill>
                <a:latin typeface="Avenir LT Std 65 Medium"/>
                <a:ea typeface="Arial"/>
              </a:rPr>
              <a:t>Brazilian urban systems: multiple factors</a:t>
            </a:r>
            <a:endParaRPr b="0" lang="en-GB" sz="3200" spc="-1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1224000" y="1042200"/>
            <a:ext cx="6120000" cy="5005800"/>
          </a:xfrm>
          <a:prstGeom prst="rect">
            <a:avLst/>
          </a:prstGeom>
          <a:ln>
            <a:noFill/>
          </a:ln>
        </p:spPr>
      </p:pic>
      <p:sp>
        <p:nvSpPr>
          <p:cNvPr id="81" name="TextShape 2"/>
          <p:cNvSpPr txBox="1"/>
          <p:nvPr/>
        </p:nvSpPr>
        <p:spPr>
          <a:xfrm>
            <a:off x="216000" y="6192000"/>
            <a:ext cx="8568000" cy="792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2000" spc="-1" strike="noStrike">
                <a:latin typeface="Arial"/>
              </a:rPr>
              <a:t>Importance of topography; innovation processes mostly. </a:t>
            </a:r>
            <a:endParaRPr b="0" lang="en-GB" sz="2000" spc="-1" strike="noStrike">
              <a:latin typeface="Arial"/>
            </a:endParaRPr>
          </a:p>
          <a:p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288000" y="9720"/>
            <a:ext cx="885600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en-GB" sz="3200" spc="-1" strike="noStrike">
                <a:solidFill>
                  <a:srgbClr val="4f81bd"/>
                </a:solidFill>
                <a:latin typeface="Avenir LT Std 65 Medium"/>
                <a:ea typeface="Arial"/>
              </a:rPr>
              <a:t>China urban system: similar models</a:t>
            </a:r>
            <a:endParaRPr b="0" lang="en-GB" sz="3200" spc="-1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pic>
        <p:nvPicPr>
          <p:cNvPr id="83" name="" descr=""/>
          <p:cNvPicPr/>
          <p:nvPr/>
        </p:nvPicPr>
        <p:blipFill>
          <a:blip r:embed="rId1"/>
          <a:stretch/>
        </p:blipFill>
        <p:spPr>
          <a:xfrm>
            <a:off x="1277280" y="928440"/>
            <a:ext cx="6426720" cy="5257080"/>
          </a:xfrm>
          <a:prstGeom prst="rect">
            <a:avLst/>
          </a:prstGeom>
          <a:ln>
            <a:noFill/>
          </a:ln>
        </p:spPr>
      </p:pic>
      <p:sp>
        <p:nvSpPr>
          <p:cNvPr id="84" name="TextShape 2"/>
          <p:cNvSpPr txBox="1"/>
          <p:nvPr/>
        </p:nvSpPr>
        <p:spPr>
          <a:xfrm>
            <a:off x="504000" y="6210000"/>
            <a:ext cx="7992000" cy="648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No clear best model: other processes in play ? (strong top-down planning)</a:t>
            </a:r>
            <a:endParaRPr b="0" lang="en-GB" sz="20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288000" y="9720"/>
            <a:ext cx="885600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en-GB" sz="3200" spc="-1" strike="noStrike">
                <a:solidFill>
                  <a:srgbClr val="4f81bd"/>
                </a:solidFill>
                <a:latin typeface="Avenir LT Std 65 Medium"/>
                <a:ea typeface="Arial"/>
              </a:rPr>
              <a:t>Worldwide calibration of models</a:t>
            </a:r>
            <a:endParaRPr b="0" lang="en-GB" sz="3200" spc="-1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1008000" y="965160"/>
            <a:ext cx="6918480" cy="5658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288000" y="9720"/>
            <a:ext cx="885600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en-GB" sz="3200" spc="-1" strike="noStrike">
                <a:solidFill>
                  <a:srgbClr val="4f81bd"/>
                </a:solidFill>
                <a:latin typeface="Avenir LT Std 65 Medium"/>
                <a:ea typeface="Arial"/>
              </a:rPr>
              <a:t>Discussion</a:t>
            </a:r>
            <a:endParaRPr b="0" lang="en-GB" sz="3200" spc="-1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216000" y="1296000"/>
            <a:ext cx="8424000" cy="5180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Synthesis</a:t>
            </a:r>
            <a:endParaRPr b="0" lang="en-GB" sz="20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robustness of stylized facts, and of theoretical constructions → complementarity of processes and models</a:t>
            </a:r>
            <a:endParaRPr b="0" lang="en-GB" sz="20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importance of the historical/political/geographical context, path-dependency</a:t>
            </a:r>
            <a:endParaRPr b="0" lang="en-GB" sz="20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endParaRPr b="0" lang="en-GB" sz="20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endParaRPr b="0" lang="en-GB" sz="20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Open questions</a:t>
            </a:r>
            <a:endParaRPr b="0" lang="en-GB" sz="20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linking urban scaling and dynamical models → endogenous consistent urban systems</a:t>
            </a:r>
            <a:endParaRPr b="0" lang="en-GB" sz="20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multiscale models</a:t>
            </a:r>
            <a:endParaRPr b="0" lang="en-GB" sz="20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endParaRPr b="0" lang="en-GB" sz="20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endParaRPr b="0" lang="en-GB" sz="20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Applications</a:t>
            </a:r>
            <a:endParaRPr b="0" lang="en-GB" sz="20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Statistical predictability of city growth and size on short time periods → Largest metropolises are not “monstruopolises”</a:t>
            </a:r>
            <a:endParaRPr b="0" lang="en-GB" sz="20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Transfer to practitioners: proactive adaptive strategies are necessary (imitation, or anticipation and risk), emulation (co-opetition)</a:t>
            </a:r>
            <a:endParaRPr b="0" lang="en-GB" sz="20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Robustness, variation and sustainability of urban systems (neither norm nor optimum)</a:t>
            </a:r>
            <a:endParaRPr b="0" lang="en-GB" sz="20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GB" sz="3600" spc="-1" strike="noStrike">
                <a:solidFill>
                  <a:srgbClr val="4f81bd"/>
                </a:solidFill>
                <a:latin typeface="Avenir LT Std 55 Roman"/>
              </a:rPr>
              <a:t>How to explain urban growth?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40" name="CustomShape 2"/>
          <p:cNvSpPr/>
          <p:nvPr/>
        </p:nvSpPr>
        <p:spPr>
          <a:xfrm>
            <a:off x="683640" y="1772640"/>
            <a:ext cx="784800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360">
              <a:lnSpc>
                <a:spcPct val="100000"/>
              </a:lnSpc>
              <a:spcBef>
                <a:spcPts val="561"/>
              </a:spcBef>
              <a:buClr>
                <a:srgbClr val="4f81bd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4f81bd"/>
                </a:solidFill>
                <a:latin typeface="Avenir LT Std 55 Roman"/>
              </a:rPr>
              <a:t>Apparent direct </a:t>
            </a:r>
            <a:r>
              <a:rPr b="0" lang="en-GB" sz="2800" spc="-1" strike="noStrike">
                <a:solidFill>
                  <a:srgbClr val="ff0000"/>
                </a:solidFill>
                <a:latin typeface="Avenir LT Std 55 Roman"/>
              </a:rPr>
              <a:t>causes</a:t>
            </a:r>
            <a:r>
              <a:rPr b="0" lang="en-GB" sz="2800" spc="-1" strike="noStrike">
                <a:solidFill>
                  <a:srgbClr val="4f81bd"/>
                </a:solidFill>
                <a:latin typeface="Avenir LT Std 55 Roman"/>
              </a:rPr>
              <a:t> : intentions/actions from urban actors (policies, locational strategies from firms, residential migrations…)</a:t>
            </a:r>
            <a:endParaRPr b="0" lang="en-GB" sz="2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561"/>
              </a:spcBef>
              <a:buClr>
                <a:srgbClr val="4f81bd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4f81bd"/>
                </a:solidFill>
                <a:latin typeface="Avenir LT Std 55 Roman"/>
              </a:rPr>
              <a:t>But </a:t>
            </a:r>
            <a:r>
              <a:rPr b="0" lang="en-GB" sz="2800" spc="-1" strike="noStrike">
                <a:solidFill>
                  <a:srgbClr val="ff0000"/>
                </a:solidFill>
                <a:latin typeface="Avenir LT Std 55 Roman"/>
              </a:rPr>
              <a:t>statistical observation </a:t>
            </a:r>
            <a:r>
              <a:rPr b="0" lang="en-GB" sz="2800" spc="-1" strike="noStrike">
                <a:solidFill>
                  <a:srgbClr val="4f81bd"/>
                </a:solidFill>
                <a:latin typeface="Avenir LT Std 55 Roman"/>
              </a:rPr>
              <a:t>(thousands of cities, over centuries) : each city has a probability of growing similar to other cities belonging to the same territorial system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r>
              <a:rPr b="0" lang="en-GB" sz="2800" spc="-1" strike="noStrike">
                <a:solidFill>
                  <a:srgbClr val="4f81bd"/>
                </a:solidFill>
                <a:latin typeface="Avenir LT Std 55 Roman"/>
              </a:rPr>
              <a:t> </a:t>
            </a:r>
            <a:r>
              <a:rPr b="0" lang="en-GB" sz="2800" spc="-1" strike="noStrike">
                <a:solidFill>
                  <a:srgbClr val="4f81bd"/>
                </a:solidFill>
                <a:latin typeface="Avenir LT Std 55 Roman"/>
              </a:rPr>
              <a:t>= « </a:t>
            </a:r>
            <a:r>
              <a:rPr b="0" lang="en-GB" sz="2800" spc="-1" strike="noStrike">
                <a:solidFill>
                  <a:srgbClr val="ff0000"/>
                </a:solidFill>
                <a:latin typeface="Avenir LT Std 55 Roman"/>
              </a:rPr>
              <a:t>distributed growth</a:t>
            </a:r>
            <a:r>
              <a:rPr b="0" lang="en-GB" sz="2800" spc="-1" strike="noStrike">
                <a:solidFill>
                  <a:srgbClr val="4f81bd"/>
                </a:solidFill>
                <a:latin typeface="Avenir LT Std 55 Roman"/>
              </a:rPr>
              <a:t> » on the long run with many local and temporal </a:t>
            </a:r>
            <a:r>
              <a:rPr b="0" lang="en-GB" sz="2800" spc="-1" strike="noStrike">
                <a:solidFill>
                  <a:srgbClr val="ff0000"/>
                </a:solidFill>
                <a:latin typeface="Avenir LT Std 55 Roman"/>
              </a:rPr>
              <a:t>fluctuations</a:t>
            </a:r>
            <a:endParaRPr b="0" lang="en-GB" sz="28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288000" y="9720"/>
            <a:ext cx="885600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en-GB" sz="3200" spc="-1" strike="noStrike">
                <a:solidFill>
                  <a:srgbClr val="4f81bd"/>
                </a:solidFill>
                <a:latin typeface="Avenir LT Std 65 Medium"/>
                <a:ea typeface="Arial"/>
              </a:rPr>
              <a:t>Conclusion</a:t>
            </a:r>
            <a:endParaRPr b="0" lang="en-GB" sz="3200" spc="-1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216000" y="1224000"/>
            <a:ext cx="8352000" cy="525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Robustness of results regarding data sources, multiple models. </a:t>
            </a: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Need for more systematic model exploration and sensitivity analysis.</a:t>
            </a:r>
            <a:endParaRPr b="0" lang="en-GB" sz="20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endParaRPr b="0" lang="en-GB" sz="20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endParaRPr b="0" lang="en-GB" sz="20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Model complementarity. </a:t>
            </a: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Need for more integrated models.</a:t>
            </a:r>
            <a:endParaRPr b="0" lang="en-GB" sz="20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endParaRPr b="0" lang="en-GB" sz="20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endParaRPr b="0" lang="en-GB" sz="20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→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Multiple perspectives on urban systems? </a:t>
            </a: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Need for more interdisciplinarity.</a:t>
            </a:r>
            <a:endParaRPr b="0" lang="en-GB" sz="20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endParaRPr b="0" lang="en-GB" sz="20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endParaRPr b="0" lang="en-GB" sz="20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endParaRPr b="0" lang="en-GB" sz="20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Open repository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 at https://github.com/JusteRaimbault/UrbanGrowth</a:t>
            </a:r>
            <a:endParaRPr b="0" lang="en-GB" sz="20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endParaRPr b="0" lang="en-GB" sz="20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endParaRPr b="0" lang="en-GB" sz="20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Acknowledgments: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 thanks to the European Grid Infrastructure for access to the infrastructure.</a:t>
            </a:r>
            <a:endParaRPr b="0" lang="en-GB" sz="20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en-GB" sz="3600" spc="-1" strike="noStrike">
                <a:solidFill>
                  <a:srgbClr val="4f81bd"/>
                </a:solidFill>
                <a:latin typeface="Avenir LT Std 55 Roman"/>
                <a:ea typeface="Arial"/>
              </a:rPr>
              <a:t>Gibrat’s model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42" name="CustomShape 2"/>
          <p:cNvSpPr/>
          <p:nvPr/>
        </p:nvSpPr>
        <p:spPr>
          <a:xfrm>
            <a:off x="683640" y="1417680"/>
            <a:ext cx="7848000" cy="488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100000"/>
              </a:lnSpc>
              <a:spcBef>
                <a:spcPts val="720"/>
              </a:spcBef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19"/>
              </a:spcBef>
            </a:pPr>
            <a:r>
              <a:rPr b="0" lang="en-GB" sz="2600" spc="-1" strike="noStrike">
                <a:solidFill>
                  <a:srgbClr val="4f81bd"/>
                </a:solidFill>
                <a:latin typeface="Avenir LT Std 55 Roman"/>
              </a:rPr>
              <a:t>(« proportional » growth = growth rates are equiprobable </a:t>
            </a:r>
            <a:r>
              <a:rPr b="1" lang="en-GB" sz="2600" spc="-1" strike="noStrike">
                <a:solidFill>
                  <a:srgbClr val="4f81bd"/>
                </a:solidFill>
                <a:latin typeface="Avenir LT Std 55 Roman"/>
              </a:rPr>
              <a:t>∀ </a:t>
            </a:r>
            <a:r>
              <a:rPr b="0" lang="en-GB" sz="2600" spc="-1" strike="noStrike">
                <a:solidFill>
                  <a:srgbClr val="4f81bd"/>
                </a:solidFill>
                <a:latin typeface="Avenir LT Std 55 Roman"/>
              </a:rPr>
              <a:t>city size and not correlated with previous rate)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19"/>
              </a:spcBef>
            </a:pP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19"/>
              </a:spcBef>
            </a:pPr>
            <a:r>
              <a:rPr b="0" lang="en-GB" sz="2600" spc="-1" strike="noStrike">
                <a:solidFill>
                  <a:srgbClr val="4f81bd"/>
                </a:solidFill>
                <a:latin typeface="Avenir LT Std 55 Roman"/>
              </a:rPr>
              <a:t>Good fit </a:t>
            </a:r>
            <a:r>
              <a:rPr b="0" lang="en-GB" sz="2600" spc="-1" strike="noStrike">
                <a:solidFill>
                  <a:srgbClr val="4f81bd"/>
                </a:solidFill>
                <a:latin typeface="Wingdings"/>
              </a:rPr>
              <a:t></a:t>
            </a:r>
            <a:r>
              <a:rPr b="0" lang="en-GB" sz="2600" spc="-1" strike="noStrike">
                <a:solidFill>
                  <a:srgbClr val="4f81bd"/>
                </a:solidFill>
                <a:latin typeface="Avenir LT Std 55 Roman"/>
              </a:rPr>
              <a:t> </a:t>
            </a:r>
            <a:r>
              <a:rPr b="0" lang="en-GB" sz="2600" spc="-1" strike="noStrike">
                <a:solidFill>
                  <a:srgbClr val="c0504d"/>
                </a:solidFill>
                <a:latin typeface="Avenir LT Std 55 Roman"/>
              </a:rPr>
              <a:t>double explanatory gain</a:t>
            </a:r>
            <a:r>
              <a:rPr b="0" lang="en-GB" sz="2600" spc="-1" strike="noStrike">
                <a:solidFill>
                  <a:srgbClr val="4f81bd"/>
                </a:solidFill>
                <a:latin typeface="Avenir LT Std 55 Roman"/>
              </a:rPr>
              <a:t>: </a:t>
            </a:r>
            <a:endParaRPr b="0" lang="en-GB" sz="26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519"/>
              </a:spcBef>
              <a:buClr>
                <a:srgbClr val="c0504d"/>
              </a:buClr>
              <a:buFont typeface="Arial"/>
              <a:buChar char="•"/>
            </a:pPr>
            <a:r>
              <a:rPr b="0" lang="en-GB" sz="2600" spc="-1" strike="noStrike">
                <a:solidFill>
                  <a:srgbClr val="c0504d"/>
                </a:solidFill>
                <a:latin typeface="Avenir LT Std 55 Roman"/>
              </a:rPr>
              <a:t>Persistancy </a:t>
            </a:r>
            <a:r>
              <a:rPr b="0" lang="en-GB" sz="2600" spc="-1" strike="noStrike">
                <a:solidFill>
                  <a:srgbClr val="4f81bd"/>
                </a:solidFill>
                <a:latin typeface="Avenir LT Std 55 Roman"/>
              </a:rPr>
              <a:t>of urban spatial patterns and hierarchies</a:t>
            </a:r>
            <a:endParaRPr b="0" lang="en-GB" sz="26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519"/>
              </a:spcBef>
              <a:buClr>
                <a:srgbClr val="4f81bd"/>
              </a:buClr>
              <a:buFont typeface="Arial"/>
              <a:buChar char="•"/>
            </a:pPr>
            <a:r>
              <a:rPr b="0" lang="en-GB" sz="2600" spc="-1" strike="noStrike">
                <a:solidFill>
                  <a:srgbClr val="4f81bd"/>
                </a:solidFill>
                <a:latin typeface="Avenir LT Std 55 Roman"/>
              </a:rPr>
              <a:t>The </a:t>
            </a:r>
            <a:r>
              <a:rPr b="0" lang="en-GB" sz="2600" spc="-1" strike="noStrike">
                <a:solidFill>
                  <a:srgbClr val="c0504d"/>
                </a:solidFill>
                <a:latin typeface="Avenir LT Std 55 Roman"/>
              </a:rPr>
              <a:t>statistical shape </a:t>
            </a:r>
            <a:r>
              <a:rPr b="0" lang="en-GB" sz="2600" spc="-1" strike="noStrike">
                <a:solidFill>
                  <a:srgbClr val="4f81bd"/>
                </a:solidFill>
                <a:latin typeface="Avenir LT Std 55 Roman"/>
              </a:rPr>
              <a:t>of urban sizes distribution (Zipf’s law or lognormal </a:t>
            </a:r>
            <a:r>
              <a:rPr b="1" lang="en-GB" sz="2600" spc="-1" strike="noStrike">
                <a:solidFill>
                  <a:srgbClr val="4f81bd"/>
                </a:solidFill>
                <a:latin typeface="Avenir LT Std 55 Roman"/>
              </a:rPr>
              <a:t>≈</a:t>
            </a:r>
            <a:r>
              <a:rPr b="0" lang="en-GB" sz="2600" spc="-1" strike="noStrike">
                <a:solidFill>
                  <a:srgbClr val="4f81bd"/>
                </a:solidFill>
                <a:latin typeface="Avenir LT Std 55 Roman"/>
              </a:rPr>
              <a:t> H. Simon  ≠ P. Krugman) as generated from growth process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19"/>
              </a:spcBef>
            </a:pP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19"/>
              </a:spcBef>
            </a:pPr>
            <a:r>
              <a:rPr b="0" i="1" lang="en-GB" sz="2600" spc="-1" strike="noStrike">
                <a:solidFill>
                  <a:srgbClr val="4f81bd"/>
                </a:solidFill>
                <a:latin typeface="Avenir LT Std 55 Roman"/>
              </a:rPr>
              <a:t>(Gibrat, 1931, Robson, 1973, Pumain, 1982)</a:t>
            </a:r>
            <a:endParaRPr b="0" lang="en-GB" sz="26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en-GB" sz="3200" spc="-1" strike="noStrike">
                <a:solidFill>
                  <a:srgbClr val="4f81bd"/>
                </a:solidFill>
                <a:latin typeface="Avenir LT Std 65 Medium"/>
                <a:ea typeface="Arial"/>
              </a:rPr>
              <a:t>Testing the evolutionary urban theory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4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r>
              <a:rPr b="0" lang="en-GB" sz="2800" spc="-1" strike="noStrike">
                <a:solidFill>
                  <a:srgbClr val="4f81bd"/>
                </a:solidFill>
                <a:latin typeface="Avenir LT Std 55 Roman"/>
                <a:ea typeface="Arial"/>
              </a:rPr>
              <a:t>How are stylized facts on systems of cities robust and general ?</a:t>
            </a:r>
            <a:endParaRPr b="0" lang="en-GB" sz="2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r>
              <a:rPr b="0" lang="en-GB" sz="2800" spc="-1" strike="noStrike">
                <a:solidFill>
                  <a:srgbClr val="4f81bd"/>
                </a:solidFill>
                <a:latin typeface="Avenir LT Std 55 Roman"/>
                <a:ea typeface="Arial"/>
              </a:rPr>
              <a:t>→ </a:t>
            </a:r>
            <a:r>
              <a:rPr b="0" lang="en-GB" sz="2800" spc="-1" strike="noStrike">
                <a:solidFill>
                  <a:srgbClr val="4f81bd"/>
                </a:solidFill>
                <a:latin typeface="Avenir LT Std 55 Roman"/>
                <a:ea typeface="Arial"/>
              </a:rPr>
              <a:t>empirical study with the new Global Human Settlement layer dataset</a:t>
            </a:r>
            <a:endParaRPr b="0" lang="en-GB" sz="2800" spc="-1" strike="noStrike">
              <a:latin typeface="Arial"/>
            </a:endParaRPr>
          </a:p>
          <a:p>
            <a:endParaRPr b="0" lang="en-GB" sz="2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endParaRPr b="0" lang="en-GB" sz="2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r>
              <a:rPr b="0" lang="en-GB" sz="2800" spc="-1" strike="noStrike">
                <a:solidFill>
                  <a:srgbClr val="4f81bd"/>
                </a:solidFill>
                <a:latin typeface="Avenir LT Std 55 Roman"/>
                <a:ea typeface="Arial"/>
              </a:rPr>
              <a:t>How can dynamical models of urban systems be applied in the context of </a:t>
            </a:r>
            <a:r>
              <a:rPr b="0" lang="en-GB" sz="2800" spc="-1" strike="noStrike">
                <a:solidFill>
                  <a:srgbClr val="4f81bd"/>
                </a:solidFill>
                <a:latin typeface="Avenir LT Std 55 Roman"/>
              </a:rPr>
              <a:t>the evolutionary urban theory ?</a:t>
            </a:r>
            <a:endParaRPr b="0" lang="en-GB" sz="2800" spc="-1" strike="noStrike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80000"/>
              </a:lnSpc>
              <a:spcBef>
                <a:spcPts val="561"/>
              </a:spcBef>
            </a:pPr>
            <a:r>
              <a:rPr b="0" lang="en-GB" sz="2800" spc="-1" strike="noStrike">
                <a:solidFill>
                  <a:srgbClr val="4f81bd"/>
                </a:solidFill>
                <a:latin typeface="Avenir LT Std 55 Roman"/>
                <a:ea typeface="Arial"/>
              </a:rPr>
              <a:t>→ </a:t>
            </a:r>
            <a:r>
              <a:rPr b="0" lang="en-GB" sz="2800" spc="-1" strike="noStrike">
                <a:solidFill>
                  <a:srgbClr val="4f81bd"/>
                </a:solidFill>
                <a:latin typeface="Avenir LT Std 55 Roman"/>
                <a:ea typeface="Arial"/>
              </a:rPr>
              <a:t>test of six dynamical models, based on geographical interactions between cities but different dimensions, on different systems of cities and worlwide</a:t>
            </a:r>
            <a:endParaRPr b="0" lang="en-GB" sz="28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GB" sz="3600" spc="-1" strike="noStrike">
                <a:solidFill>
                  <a:srgbClr val="4f81bd"/>
                </a:solidFill>
                <a:latin typeface="Avenir LT Std 65 Medium"/>
              </a:rPr>
              <a:t>A new source of data </a:t>
            </a:r>
            <a:br/>
            <a:r>
              <a:rPr b="1" lang="en-GB" sz="3600" spc="-1" strike="noStrike">
                <a:solidFill>
                  <a:srgbClr val="4f81bd"/>
                </a:solidFill>
                <a:latin typeface="Avenir LT Std 65 Medium"/>
              </a:rPr>
              <a:t>on global urbanization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46" name="CustomShape 2"/>
          <p:cNvSpPr/>
          <p:nvPr/>
        </p:nvSpPr>
        <p:spPr>
          <a:xfrm>
            <a:off x="683640" y="1772640"/>
            <a:ext cx="784800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360">
              <a:lnSpc>
                <a:spcPct val="100000"/>
              </a:lnSpc>
              <a:spcBef>
                <a:spcPts val="561"/>
              </a:spcBef>
              <a:buClr>
                <a:srgbClr val="4f81bd"/>
              </a:buClr>
              <a:buFont typeface="Arial"/>
              <a:buChar char="•"/>
            </a:pPr>
            <a:r>
              <a:rPr b="1" lang="en-GB" sz="2800" spc="-1" strike="noStrike">
                <a:solidFill>
                  <a:srgbClr val="4f81bd"/>
                </a:solidFill>
                <a:latin typeface="Avenir LT Std 55 Roman"/>
              </a:rPr>
              <a:t>GHSL</a:t>
            </a:r>
            <a:r>
              <a:rPr b="0" lang="en-GB" sz="2800" spc="-1" strike="noStrike">
                <a:solidFill>
                  <a:srgbClr val="4f81bd"/>
                </a:solidFill>
                <a:latin typeface="Avenir LT Std 55 Roman"/>
              </a:rPr>
              <a:t> (Global Human Settlement Layer) : GEO Human Planet Initiative (European Commission)</a:t>
            </a:r>
            <a:endParaRPr b="0" lang="en-GB" sz="2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561"/>
              </a:spcBef>
              <a:buClr>
                <a:srgbClr val="4f81bd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4f81bd"/>
                </a:solidFill>
                <a:latin typeface="Avenir LT Std 55 Roman"/>
              </a:rPr>
              <a:t>Built up area from satellite images 40 m + population data 250 m </a:t>
            </a:r>
            <a:r>
              <a:rPr b="0" lang="en-GB" sz="2800" spc="-1" strike="noStrike">
                <a:solidFill>
                  <a:srgbClr val="4f81bd"/>
                </a:solidFill>
                <a:latin typeface="Wingdings"/>
              </a:rPr>
              <a:t></a:t>
            </a:r>
            <a:r>
              <a:rPr b="0" lang="en-GB" sz="2800" spc="-1" strike="noStrike">
                <a:solidFill>
                  <a:srgbClr val="4f81bd"/>
                </a:solidFill>
                <a:latin typeface="Avenir LT Std 55 Roman"/>
              </a:rPr>
              <a:t> 1 km</a:t>
            </a:r>
            <a:r>
              <a:rPr b="0" lang="en-GB" sz="2800" spc="-1" strike="noStrike" baseline="30000">
                <a:solidFill>
                  <a:srgbClr val="4f81bd"/>
                </a:solidFill>
                <a:latin typeface="Avenir LT Std 55 Roman"/>
              </a:rPr>
              <a:t>2</a:t>
            </a:r>
            <a:r>
              <a:rPr b="0" lang="en-GB" sz="2800" spc="-1" strike="noStrike">
                <a:solidFill>
                  <a:srgbClr val="4f81bd"/>
                </a:solidFill>
                <a:latin typeface="Avenir LT Std 55 Roman"/>
              </a:rPr>
              <a:t> grid</a:t>
            </a:r>
            <a:endParaRPr b="0" lang="en-GB" sz="2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561"/>
              </a:spcBef>
              <a:buClr>
                <a:srgbClr val="4f81bd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4f81bd"/>
                </a:solidFill>
                <a:latin typeface="Avenir LT Std 55 Roman"/>
              </a:rPr>
              <a:t>13 000 urban areas &gt; 50 000 inhab.</a:t>
            </a:r>
            <a:endParaRPr b="0" lang="en-GB" sz="2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561"/>
              </a:spcBef>
              <a:buClr>
                <a:srgbClr val="4f81bd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4f81bd"/>
                </a:solidFill>
                <a:latin typeface="Avenir LT Std 55 Roman"/>
              </a:rPr>
              <a:t>Surface, population in 1975, 1990, 2000, 2015</a:t>
            </a:r>
            <a:endParaRPr b="0" lang="en-GB" sz="2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561"/>
              </a:spcBef>
              <a:buClr>
                <a:srgbClr val="4f81bd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4f81bd"/>
                </a:solidFill>
                <a:latin typeface="Avenir LT Std 55 Roman"/>
              </a:rPr>
              <a:t>GDP, Green surfaces Pollutants 1990-2015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b="0" lang="en-GB" sz="28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en-GB" sz="3200" spc="-1" strike="noStrike">
                <a:solidFill>
                  <a:srgbClr val="4f81bd"/>
                </a:solidFill>
                <a:latin typeface="Avenir LT Std 65 Medium"/>
                <a:ea typeface="Arial"/>
              </a:rPr>
              <a:t>Urban systems summary</a:t>
            </a:r>
            <a:endParaRPr b="0" lang="en-GB" sz="3200" spc="-1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sp>
        <p:nvSpPr>
          <p:cNvPr id="48" name="CustomShape 2"/>
          <p:cNvSpPr/>
          <p:nvPr/>
        </p:nvSpPr>
        <p:spPr>
          <a:xfrm>
            <a:off x="683640" y="1772640"/>
            <a:ext cx="784800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r>
              <a:rPr b="0" lang="en-GB" sz="2800" spc="-1" strike="noStrike">
                <a:solidFill>
                  <a:srgbClr val="4f81bd"/>
                </a:solidFill>
                <a:latin typeface="Avenir LT Std 55 Roman"/>
                <a:ea typeface="Arial"/>
              </a:rPr>
              <a:t>Summary statistics in 2015 for urban systems [Pumain et al., 2015]</a:t>
            </a:r>
            <a:endParaRPr b="0" lang="en-GB" sz="28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288000" y="2880000"/>
            <a:ext cx="8520120" cy="3456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288000" y="972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en-GB" sz="3200" spc="-1" strike="noStrike">
                <a:solidFill>
                  <a:srgbClr val="4f81bd"/>
                </a:solidFill>
                <a:latin typeface="Avenir LT Std 65 Medium"/>
                <a:ea typeface="Arial"/>
              </a:rPr>
              <a:t>Urban systems hierarchy</a:t>
            </a:r>
            <a:endParaRPr b="0" lang="en-GB" sz="3200" spc="-1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sp>
        <p:nvSpPr>
          <p:cNvPr id="51" name="CustomShape 2"/>
          <p:cNvSpPr/>
          <p:nvPr/>
        </p:nvSpPr>
        <p:spPr>
          <a:xfrm>
            <a:off x="576000" y="1029600"/>
            <a:ext cx="676800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r>
              <a:rPr b="0" lang="en-GB" sz="1500" spc="-1" strike="noStrike">
                <a:solidFill>
                  <a:srgbClr val="000000"/>
                </a:solidFill>
                <a:latin typeface="Arial"/>
                <a:ea typeface="Arial"/>
              </a:rPr>
              <a:t>Reproducing results of [Pumain et al., 2015] for large urban systems</a:t>
            </a:r>
            <a:endParaRPr b="0" lang="en-GB" sz="15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216000" y="2016000"/>
            <a:ext cx="4752000" cy="4182480"/>
          </a:xfrm>
          <a:prstGeom prst="rect">
            <a:avLst/>
          </a:prstGeom>
          <a:ln>
            <a:noFill/>
          </a:ln>
        </p:spPr>
      </p:pic>
      <p:pic>
        <p:nvPicPr>
          <p:cNvPr id="53" name="" descr=""/>
          <p:cNvPicPr/>
          <p:nvPr/>
        </p:nvPicPr>
        <p:blipFill>
          <a:blip r:embed="rId2"/>
          <a:stretch/>
        </p:blipFill>
        <p:spPr>
          <a:xfrm>
            <a:off x="4880880" y="2160000"/>
            <a:ext cx="4263120" cy="3796920"/>
          </a:xfrm>
          <a:prstGeom prst="rect">
            <a:avLst/>
          </a:prstGeom>
          <a:ln>
            <a:noFill/>
          </a:ln>
        </p:spPr>
      </p:pic>
      <p:sp>
        <p:nvSpPr>
          <p:cNvPr id="54" name="TextShape 3"/>
          <p:cNvSpPr txBox="1"/>
          <p:nvPr/>
        </p:nvSpPr>
        <p:spPr>
          <a:xfrm>
            <a:off x="568440" y="6336000"/>
            <a:ext cx="6703560" cy="344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→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Robustness of qualitative stylized facts to the database</a:t>
            </a:r>
            <a:endParaRPr b="0" lang="en-GB" sz="20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1"/>
          <p:cNvSpPr/>
          <p:nvPr/>
        </p:nvSpPr>
        <p:spPr>
          <a:xfrm>
            <a:off x="288000" y="972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en-GB" sz="3200" spc="-1" strike="noStrike">
                <a:solidFill>
                  <a:srgbClr val="4f81bd"/>
                </a:solidFill>
                <a:latin typeface="Avenir LT Std 65 Medium"/>
                <a:ea typeface="Arial"/>
              </a:rPr>
              <a:t>Rank-size by continents or trade areas</a:t>
            </a:r>
            <a:endParaRPr b="0" lang="en-GB" sz="3200" spc="-1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sp>
        <p:nvSpPr>
          <p:cNvPr id="56" name="CustomShape 2"/>
          <p:cNvSpPr/>
          <p:nvPr/>
        </p:nvSpPr>
        <p:spPr>
          <a:xfrm>
            <a:off x="576000" y="1029600"/>
            <a:ext cx="676800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r>
              <a:rPr b="0" lang="en-GB" sz="1500" spc="-1" strike="noStrike">
                <a:solidFill>
                  <a:srgbClr val="000000"/>
                </a:solidFill>
                <a:latin typeface="Arial"/>
                <a:ea typeface="Arial"/>
              </a:rPr>
              <a:t>Reproducing results of [Pumain et al., 2015] for large urban systems</a:t>
            </a:r>
            <a:endParaRPr b="0" lang="en-GB" sz="15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57" name="TextShape 3"/>
          <p:cNvSpPr txBox="1"/>
          <p:nvPr/>
        </p:nvSpPr>
        <p:spPr>
          <a:xfrm>
            <a:off x="72000" y="6264000"/>
            <a:ext cx="8730360" cy="344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→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Possibility to extend analysis to other consistent geographical ensembles</a:t>
            </a:r>
            <a:endParaRPr b="0" lang="en-GB" sz="20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216360" y="2016360"/>
            <a:ext cx="4751640" cy="4182120"/>
          </a:xfrm>
          <a:prstGeom prst="rect">
            <a:avLst/>
          </a:prstGeom>
          <a:ln>
            <a:noFill/>
          </a:ln>
        </p:spPr>
      </p:pic>
      <p:pic>
        <p:nvPicPr>
          <p:cNvPr id="59" name="" descr=""/>
          <p:cNvPicPr/>
          <p:nvPr/>
        </p:nvPicPr>
        <p:blipFill>
          <a:blip r:embed="rId2"/>
          <a:stretch/>
        </p:blipFill>
        <p:spPr>
          <a:xfrm>
            <a:off x="4929840" y="2136240"/>
            <a:ext cx="4262760" cy="379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288000" y="972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en-GB" sz="3200" spc="-1" strike="noStrike">
                <a:solidFill>
                  <a:srgbClr val="4f81bd"/>
                </a:solidFill>
                <a:latin typeface="Avenir LT Std 65 Medium"/>
                <a:ea typeface="Arial"/>
              </a:rPr>
              <a:t>Correlations between urban indicators</a:t>
            </a:r>
            <a:endParaRPr b="0" lang="en-GB" sz="3200" spc="-1" strike="noStrike">
              <a:solidFill>
                <a:srgbClr val="ffffff"/>
              </a:solidFill>
              <a:latin typeface="Arial"/>
              <a:ea typeface="Arial"/>
            </a:endParaRPr>
          </a:p>
        </p:txBody>
      </p:sp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1008000" y="1080000"/>
            <a:ext cx="6487560" cy="577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1938</TotalTime>
  <Application>LibreOffice/5.4.6.2$MacOSX_X86_64 LibreOffice_project/4014ce260a04f1026ba855d3b8d91541c224eab8</Application>
  <Words>682</Words>
  <Paragraphs>106</Paragraphs>
  <Company>Microsoft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2015-11-19T12:08:10Z</dcterms:created>
  <dc:creator>Denise</dc:creator>
  <dc:description/>
  <dc:language>en-GB</dc:language>
  <cp:lastModifiedBy/>
  <dcterms:modified xsi:type="dcterms:W3CDTF">2019-11-05T16:50:39Z</dcterms:modified>
  <cp:revision>283</cp:revision>
  <dc:subject/>
  <dc:title>Séquence 1 Observation des flux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mpany">
    <vt:lpwstr>Microsoft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Affichage à l'écran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22</vt:i4>
  </property>
</Properties>
</file>